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7AE8E-9B98-4FBE-BEEE-7A743E81DBCE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78A4C-06B8-42CC-A5D1-0A126829DD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Виды школьных конфликтов и особенности их разрешения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996952"/>
            <a:ext cx="7704856" cy="26418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«</a:t>
            </a:r>
            <a:r>
              <a:rPr lang="ru-RU" sz="4400" i="1" dirty="0" smtClean="0">
                <a:solidFill>
                  <a:schemeClr val="tx1"/>
                </a:solidFill>
              </a:rPr>
              <a:t>Конфликт любой всегда уладит мудрец,</a:t>
            </a:r>
          </a:p>
          <a:p>
            <a:r>
              <a:rPr lang="ru-RU" sz="4400" i="1" dirty="0" smtClean="0">
                <a:solidFill>
                  <a:schemeClr val="tx1"/>
                </a:solidFill>
              </a:rPr>
              <a:t> владеющий собой.</a:t>
            </a:r>
            <a:r>
              <a:rPr lang="ru-RU" sz="4400" dirty="0" smtClean="0">
                <a:solidFill>
                  <a:schemeClr val="tx1"/>
                </a:solidFill>
              </a:rPr>
              <a:t>» 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Виды конфликтов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sz="4800" dirty="0" smtClean="0"/>
          </a:p>
          <a:p>
            <a:pPr algn="ctr"/>
            <a:r>
              <a:rPr lang="ru-RU" sz="4800" i="1" dirty="0" smtClean="0"/>
              <a:t>«Ученик – </a:t>
            </a:r>
            <a:r>
              <a:rPr lang="ru-RU" sz="4800" i="1" dirty="0" err="1" smtClean="0"/>
              <a:t>ученик</a:t>
            </a:r>
            <a:r>
              <a:rPr lang="ru-RU" sz="4800" i="1" dirty="0" smtClean="0"/>
              <a:t>»</a:t>
            </a:r>
          </a:p>
          <a:p>
            <a:pPr algn="ctr"/>
            <a:r>
              <a:rPr lang="ru-RU" sz="4800" i="1" dirty="0" smtClean="0"/>
              <a:t>«Учитель – </a:t>
            </a:r>
            <a:r>
              <a:rPr lang="ru-RU" sz="4800" i="1" smtClean="0"/>
              <a:t>ученик»</a:t>
            </a:r>
            <a:endParaRPr lang="ru-RU" sz="4800" i="1" dirty="0" smtClean="0"/>
          </a:p>
          <a:p>
            <a:pPr algn="ctr"/>
            <a:r>
              <a:rPr lang="ru-RU" sz="4800" i="1" dirty="0" smtClean="0"/>
              <a:t>«Учитель – родитель»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Алгоритм разбора конфликта «Ученик – </a:t>
            </a:r>
            <a:r>
              <a:rPr lang="ru-RU" b="1" dirty="0" err="1" smtClean="0"/>
              <a:t>ученик</a:t>
            </a:r>
            <a:r>
              <a:rPr lang="ru-RU" b="1" dirty="0" smtClean="0"/>
              <a:t>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1. Что </a:t>
            </a:r>
            <a:r>
              <a:rPr lang="ru-RU" sz="3000" dirty="0"/>
              <a:t>случилось?</a:t>
            </a:r>
            <a:r>
              <a:rPr lang="ru-RU" sz="2200" dirty="0"/>
              <a:t> (спрашиваем обоих или всех участников)</a:t>
            </a:r>
          </a:p>
          <a:p>
            <a:r>
              <a:rPr lang="ru-RU" dirty="0" smtClean="0"/>
              <a:t>2. В </a:t>
            </a:r>
            <a:r>
              <a:rPr lang="ru-RU" dirty="0"/>
              <a:t>чем ты прав? </a:t>
            </a:r>
            <a:r>
              <a:rPr lang="ru-RU" sz="2200" dirty="0"/>
              <a:t>(спрашиваем обоих или всех участников)</a:t>
            </a:r>
          </a:p>
          <a:p>
            <a:r>
              <a:rPr lang="ru-RU" dirty="0" smtClean="0"/>
              <a:t>3. Ты </a:t>
            </a:r>
            <a:r>
              <a:rPr lang="ru-RU" dirty="0"/>
              <a:t>думал, что это должно было понравиться ему (им)? Они имели право не принимать твою позицию? Почему? </a:t>
            </a:r>
            <a:r>
              <a:rPr lang="ru-RU" sz="2200" dirty="0"/>
              <a:t>(спрашиваем обоих или всех участников).</a:t>
            </a:r>
          </a:p>
          <a:p>
            <a:r>
              <a:rPr lang="ru-RU" dirty="0" smtClean="0"/>
              <a:t>4. </a:t>
            </a:r>
            <a:r>
              <a:rPr lang="ru-RU" b="1" dirty="0" smtClean="0"/>
              <a:t>В </a:t>
            </a:r>
            <a:r>
              <a:rPr lang="ru-RU" b="1" dirty="0"/>
              <a:t>чем ты виноват? </a:t>
            </a:r>
            <a:r>
              <a:rPr lang="ru-RU" sz="2200" dirty="0"/>
              <a:t>(спрашиваем обоих или всех участников)</a:t>
            </a:r>
          </a:p>
          <a:p>
            <a:r>
              <a:rPr lang="ru-RU" dirty="0" smtClean="0"/>
              <a:t>5. </a:t>
            </a:r>
            <a:r>
              <a:rPr lang="ru-RU" b="1" dirty="0" smtClean="0"/>
              <a:t>Что </a:t>
            </a:r>
            <a:r>
              <a:rPr lang="ru-RU" b="1" dirty="0"/>
              <a:t>готов сделать сейчас? Что будешь делать в следующий раз в подобной ситуации?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Техники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Игры</a:t>
            </a:r>
          </a:p>
          <a:p>
            <a:r>
              <a:rPr lang="ru-RU" sz="2000" dirty="0" smtClean="0"/>
              <a:t>(«Комплименты», «Молекулы и атомы» и т.д.). "</a:t>
            </a:r>
            <a:r>
              <a:rPr lang="ru-RU" sz="2000" dirty="0"/>
              <a:t>Как научить детей сотрудничать?" (1998, автор - К. </a:t>
            </a:r>
            <a:r>
              <a:rPr lang="ru-RU" sz="2000" dirty="0" err="1"/>
              <a:t>Фопель</a:t>
            </a:r>
            <a:r>
              <a:rPr lang="ru-RU" sz="2000" dirty="0" smtClean="0"/>
              <a:t>)</a:t>
            </a:r>
          </a:p>
          <a:p>
            <a:pPr lvl="0"/>
            <a:r>
              <a:rPr lang="ru-RU" b="1" dirty="0" smtClean="0"/>
              <a:t>Мультимедиа</a:t>
            </a:r>
          </a:p>
          <a:p>
            <a:pPr lvl="0"/>
            <a:r>
              <a:rPr lang="ru-RU" sz="2000" dirty="0" smtClean="0"/>
              <a:t>(</a:t>
            </a:r>
            <a:r>
              <a:rPr lang="ru-RU" sz="2000" dirty="0"/>
              <a:t>мультфильм </a:t>
            </a:r>
            <a:r>
              <a:rPr lang="ru-RU" sz="2000" dirty="0" smtClean="0"/>
              <a:t> «МОСТ»)</a:t>
            </a:r>
            <a:endParaRPr lang="ru-RU" sz="2000" dirty="0"/>
          </a:p>
          <a:p>
            <a:pPr lvl="0"/>
            <a:r>
              <a:rPr lang="ru-RU" b="1" dirty="0"/>
              <a:t>Метод </a:t>
            </a:r>
            <a:r>
              <a:rPr lang="ru-RU" b="1" dirty="0" smtClean="0"/>
              <a:t>ситуаций</a:t>
            </a:r>
          </a:p>
          <a:p>
            <a:pPr lvl="0"/>
            <a:r>
              <a:rPr lang="ru-RU" sz="2000" dirty="0" smtClean="0"/>
              <a:t>(разбор ситуаций)</a:t>
            </a:r>
            <a:endParaRPr lang="ru-RU" sz="2000" b="1" dirty="0" smtClean="0"/>
          </a:p>
          <a:p>
            <a:pPr lvl="0"/>
            <a:r>
              <a:rPr lang="ru-RU" b="1" dirty="0" err="1" smtClean="0"/>
              <a:t>Арт</a:t>
            </a:r>
            <a:r>
              <a:rPr lang="ru-RU" b="1" dirty="0" smtClean="0"/>
              <a:t> – терапия</a:t>
            </a:r>
          </a:p>
          <a:p>
            <a:pPr lvl="0"/>
            <a:r>
              <a:rPr lang="ru-RU" sz="2000" dirty="0" smtClean="0"/>
              <a:t>(«Письмо обидчику», «Сделай подарок другу» и </a:t>
            </a:r>
            <a:r>
              <a:rPr lang="ru-RU" sz="2000" dirty="0" err="1" smtClean="0"/>
              <a:t>т.д</a:t>
            </a:r>
            <a:r>
              <a:rPr lang="ru-RU" sz="2000" dirty="0" smtClean="0"/>
              <a:t>)</a:t>
            </a:r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Учитель - ученик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2600" i="1" dirty="0" smtClean="0"/>
              <a:t>Сохранять позицию педагога!!!</a:t>
            </a:r>
          </a:p>
          <a:p>
            <a:pPr lvl="0"/>
            <a:r>
              <a:rPr lang="ru-RU" sz="2600" i="1" dirty="0" smtClean="0"/>
              <a:t>Обозначение общей цели учителя и ученика.</a:t>
            </a:r>
          </a:p>
          <a:p>
            <a:pPr lvl="0"/>
            <a:r>
              <a:rPr lang="ru-RU" sz="2600" i="1" dirty="0" smtClean="0"/>
              <a:t>Разъяснение, кто, в чем прав! Кто, в чем виноват?</a:t>
            </a:r>
          </a:p>
          <a:p>
            <a:pPr lvl="0"/>
            <a:r>
              <a:rPr lang="ru-RU" sz="2600" i="1" dirty="0" smtClean="0"/>
              <a:t>Совместные выводы</a:t>
            </a:r>
            <a:r>
              <a:rPr lang="ru-RU" sz="2600" i="1" dirty="0"/>
              <a:t>, что делать в </a:t>
            </a:r>
            <a:r>
              <a:rPr lang="ru-RU" sz="2600" i="1" dirty="0" smtClean="0"/>
              <a:t>дальнейшем для реализации цели?</a:t>
            </a:r>
            <a:endParaRPr lang="ru-RU" sz="2600" i="1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628800"/>
            <a:ext cx="4402832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Ситуация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Антон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самоуверенный старшеклассник, не имеющий незаурядных способностей. Отношения с ребятами в классе прохладные, школьных друзей нет.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Дома мальчик характеризует ребят с отрицательной стороны, указывая на их недостатки, вымышленные или преувеличенные, выказывает недовольство учителями, отмечает, что многие педагоги занижают ему оценки.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Мама безоговорочно верит сыну, поддакивает ему, что еще больше портит отношения мальчика с одноклассниками, вызывает негатив к учителям.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Вулкан конфликта взрывается, когда родительница в гневе приходит в школу с претензиями к учителям и администрации школы. Никакие убеждения и уговоры не оказывают на нее остывающего воздействия. Конфликт не прекращается, пока ребенок не заканчивает школу.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>Каким может быть конструктивный подход для решения назревшей проблемы?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None/>
            </a:pPr>
            <a:r>
              <a:rPr lang="ru-RU" i="1" dirty="0" smtClean="0"/>
              <a:t>1. Сохранять </a:t>
            </a:r>
            <a:r>
              <a:rPr lang="ru-RU" i="1" dirty="0"/>
              <a:t>спокойствие.</a:t>
            </a:r>
            <a:endParaRPr lang="ru-RU" sz="2400" i="1" dirty="0"/>
          </a:p>
          <a:p>
            <a:pPr lvl="1">
              <a:buNone/>
            </a:pPr>
            <a:r>
              <a:rPr lang="ru-RU" i="1" dirty="0" smtClean="0"/>
              <a:t>2. Успокоить </a:t>
            </a:r>
            <a:r>
              <a:rPr lang="ru-RU" i="1" dirty="0"/>
              <a:t>родителя готовностью помочь.</a:t>
            </a:r>
            <a:endParaRPr lang="ru-RU" sz="2400" i="1" dirty="0"/>
          </a:p>
          <a:p>
            <a:pPr lvl="1">
              <a:buNone/>
            </a:pPr>
            <a:r>
              <a:rPr lang="ru-RU" i="1" dirty="0" smtClean="0"/>
              <a:t>3. Обозначение </a:t>
            </a:r>
            <a:r>
              <a:rPr lang="ru-RU" i="1" dirty="0"/>
              <a:t>общей цели (желание сплотить отношения Антона с классом) </a:t>
            </a:r>
            <a:endParaRPr lang="ru-RU" sz="2400" i="1" dirty="0"/>
          </a:p>
          <a:p>
            <a:pPr lvl="1">
              <a:buNone/>
            </a:pPr>
            <a:r>
              <a:rPr lang="ru-RU" i="1" dirty="0" smtClean="0"/>
              <a:t>4. Распределение </a:t>
            </a:r>
            <a:r>
              <a:rPr lang="ru-RU" i="1" dirty="0"/>
              <a:t>ответственности (что будет делать учитель, а что родитель)</a:t>
            </a:r>
            <a:endParaRPr lang="ru-RU" sz="2400" i="1" dirty="0"/>
          </a:p>
          <a:p>
            <a:pPr lvl="1">
              <a:buNone/>
            </a:pPr>
            <a:r>
              <a:rPr lang="ru-RU" i="1" dirty="0" smtClean="0"/>
              <a:t>5. Поддержание </a:t>
            </a:r>
            <a:r>
              <a:rPr lang="ru-RU" i="1" dirty="0"/>
              <a:t>связи с родителем с обозначением происходящих изменений.</a:t>
            </a:r>
            <a:endParaRPr lang="ru-RU" sz="2400" i="1" dirty="0"/>
          </a:p>
          <a:p>
            <a:r>
              <a:rPr lang="ru-RU" i="1" dirty="0"/>
              <a:t> </a:t>
            </a:r>
            <a:endParaRPr lang="ru-RU" sz="2800" i="1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289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Виды школьных конфликтов и особенности их разрешения</vt:lpstr>
      <vt:lpstr>Виды конфликтов</vt:lpstr>
      <vt:lpstr> Алгоритм разбора конфликта «Ученик – ученик». </vt:lpstr>
      <vt:lpstr>Техники</vt:lpstr>
      <vt:lpstr>Учитель - ученик</vt:lpstr>
      <vt:lpstr>Ситуация</vt:lpstr>
      <vt:lpstr> Каким может быть конструктивный подход для решения назревшей проблемы?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школьных конфликтов и особенности их разрешения</dc:title>
  <dc:creator>1</dc:creator>
  <cp:lastModifiedBy>1</cp:lastModifiedBy>
  <cp:revision>21</cp:revision>
  <dcterms:created xsi:type="dcterms:W3CDTF">2018-11-08T05:02:12Z</dcterms:created>
  <dcterms:modified xsi:type="dcterms:W3CDTF">2018-11-08T07:01:28Z</dcterms:modified>
</cp:coreProperties>
</file>